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68E9-ACBF-4213-A99A-9DD4AEFB7AE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01D5-73DB-4C13-B09B-0768878F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4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B64D-0B5B-4B28-9F39-69A709C84B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827307" y="1433201"/>
            <a:ext cx="8052122" cy="802000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FontTx/>
              <a:buNone/>
              <a:defRPr sz="27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lnSpc>
                <a:spcPct val="60000"/>
              </a:lnSpc>
              <a:buFont typeface="Arial"/>
              <a:buNone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2pPr>
            <a:lvl3pPr marL="342900" indent="-342900">
              <a:lnSpc>
                <a:spcPct val="60000"/>
              </a:lnSpc>
              <a:buFont typeface="Arial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4158298" y="2321243"/>
            <a:ext cx="4995862" cy="3338512"/>
          </a:xfrm>
          <a:solidFill>
            <a:srgbClr val="009DBB"/>
          </a:solidFill>
        </p:spPr>
        <p:txBody>
          <a:bodyPr lIns="274320" tIns="27432" rIns="182880" bIns="27432" anchor="ctr"/>
          <a:lstStyle>
            <a:lvl1pPr marL="0" indent="0" eaLnBrk="1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15913" cy="6858000"/>
          </a:xfrm>
          <a:prstGeom prst="rect">
            <a:avLst/>
          </a:prstGeom>
          <a:solidFill>
            <a:srgbClr val="3A9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8114" y="2461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 hasCustomPrompt="1"/>
          </p:nvPr>
        </p:nvSpPr>
        <p:spPr>
          <a:xfrm>
            <a:off x="823252" y="2614421"/>
            <a:ext cx="3150230" cy="1434807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228600" indent="-228600">
              <a:buFont typeface="Arial"/>
              <a:buChar char="•"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2pPr>
            <a:lvl3pPr marL="914400" indent="0">
              <a:buFontTx/>
              <a:buNone/>
              <a:defRPr sz="2700" b="0" i="0">
                <a:latin typeface="Calibri Light"/>
                <a:cs typeface="Calibri Light"/>
              </a:defRPr>
            </a:lvl3pPr>
            <a:lvl4pPr marL="1371600" indent="0">
              <a:buFontTx/>
              <a:buNone/>
              <a:defRPr sz="2700" b="0" i="0">
                <a:latin typeface="Calibri Light"/>
                <a:cs typeface="Calibri Light"/>
              </a:defRPr>
            </a:lvl4pPr>
            <a:lvl5pPr marL="1828800" indent="0">
              <a:buFontTx/>
              <a:buNone/>
              <a:defRPr sz="27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1" hasCustomPrompt="1"/>
          </p:nvPr>
        </p:nvSpPr>
        <p:spPr>
          <a:xfrm>
            <a:off x="804984" y="0"/>
            <a:ext cx="8442325" cy="1520552"/>
          </a:xfrm>
        </p:spPr>
        <p:txBody>
          <a:bodyPr anchor="b">
            <a:normAutofit/>
          </a:bodyPr>
          <a:lstStyle>
            <a:lvl1pPr>
              <a:defRPr sz="5000" b="0" i="0">
                <a:solidFill>
                  <a:srgbClr val="009DBB"/>
                </a:solidFill>
                <a:latin typeface="Calibri Light"/>
                <a:cs typeface="Calibri Light"/>
              </a:defRPr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58" y="6498907"/>
            <a:ext cx="1592743" cy="1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827307" y="1433201"/>
            <a:ext cx="8052122" cy="802000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FontTx/>
              <a:buNone/>
              <a:defRPr sz="27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lnSpc>
                <a:spcPct val="60000"/>
              </a:lnSpc>
              <a:buFont typeface="Arial"/>
              <a:buNone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2pPr>
            <a:lvl3pPr marL="342900" indent="-342900">
              <a:lnSpc>
                <a:spcPct val="60000"/>
              </a:lnSpc>
              <a:buFont typeface="Arial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4158298" y="2321243"/>
            <a:ext cx="4995862" cy="3338512"/>
          </a:xfrm>
          <a:solidFill>
            <a:srgbClr val="D94320"/>
          </a:solidFill>
        </p:spPr>
        <p:txBody>
          <a:bodyPr lIns="274320" tIns="27432" rIns="182880" bIns="27432" anchor="ctr"/>
          <a:lstStyle>
            <a:lvl1pPr marL="0" indent="0" eaLnBrk="1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15913" cy="6858000"/>
          </a:xfrm>
          <a:prstGeom prst="rect">
            <a:avLst/>
          </a:prstGeom>
          <a:solidFill>
            <a:srgbClr val="3A9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8114" y="2461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 hasCustomPrompt="1"/>
          </p:nvPr>
        </p:nvSpPr>
        <p:spPr>
          <a:xfrm>
            <a:off x="823252" y="2614421"/>
            <a:ext cx="3150230" cy="1434807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228600" indent="-228600">
              <a:buFont typeface="Arial"/>
              <a:buChar char="•"/>
              <a:defRPr sz="27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2pPr>
            <a:lvl3pPr marL="914400" indent="0">
              <a:buFontTx/>
              <a:buNone/>
              <a:defRPr sz="2700" b="0" i="0">
                <a:latin typeface="Calibri Light"/>
                <a:cs typeface="Calibri Light"/>
              </a:defRPr>
            </a:lvl3pPr>
            <a:lvl4pPr marL="1371600" indent="0">
              <a:buFontTx/>
              <a:buNone/>
              <a:defRPr sz="2700" b="0" i="0">
                <a:latin typeface="Calibri Light"/>
                <a:cs typeface="Calibri Light"/>
              </a:defRPr>
            </a:lvl4pPr>
            <a:lvl5pPr marL="1828800" indent="0">
              <a:buFontTx/>
              <a:buNone/>
              <a:defRPr sz="27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1" hasCustomPrompt="1"/>
          </p:nvPr>
        </p:nvSpPr>
        <p:spPr>
          <a:xfrm>
            <a:off x="804984" y="0"/>
            <a:ext cx="8442325" cy="1520552"/>
          </a:xfrm>
        </p:spPr>
        <p:txBody>
          <a:bodyPr anchor="b">
            <a:normAutofit/>
          </a:bodyPr>
          <a:lstStyle>
            <a:lvl1pPr>
              <a:defRPr sz="5000" b="0" i="0">
                <a:solidFill>
                  <a:srgbClr val="009DBB"/>
                </a:solidFill>
                <a:latin typeface="Calibri Light"/>
                <a:cs typeface="Calibri Light"/>
              </a:defRPr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58" y="6498907"/>
            <a:ext cx="1592743" cy="1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359F-C4BB-4062-8E4C-19EAB35EE0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175F-42A0-4054-909D-8B4621DE3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Access to LASIK and hearing aid discounts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VALUE-ADDED FEATURES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311310" y="2365831"/>
            <a:ext cx="4832690" cy="3041251"/>
          </a:xfrm>
          <a:solidFill>
            <a:srgbClr val="462A6D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Delta Dental selected </a:t>
            </a:r>
            <a:r>
              <a:rPr lang="en-US" sz="2400" dirty="0" err="1"/>
              <a:t>Amplifon</a:t>
            </a:r>
            <a:r>
              <a:rPr lang="en-US" sz="2400" dirty="0"/>
              <a:t> Hearing Health Care and </a:t>
            </a:r>
            <a:r>
              <a:rPr lang="en-US" sz="2400" dirty="0" err="1"/>
              <a:t>QualSight</a:t>
            </a:r>
            <a:r>
              <a:rPr lang="en-US" sz="2400" dirty="0"/>
              <a:t> to offer commercial group enrollees access to preferred pricing on hearing aid and LASIK services.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8" y="2953753"/>
            <a:ext cx="2863889" cy="47202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b="1745"/>
          <a:stretch/>
        </p:blipFill>
        <p:spPr>
          <a:xfrm>
            <a:off x="827307" y="4098968"/>
            <a:ext cx="2886212" cy="7340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solidFill>
            <a:srgbClr val="462A6D"/>
          </a:solidFill>
        </p:spPr>
        <p:txBody>
          <a:bodyPr>
            <a:normAutofit/>
          </a:bodyPr>
          <a:lstStyle/>
          <a:p>
            <a:r>
              <a:rPr lang="en-US" sz="2400" dirty="0"/>
              <a:t>Delta Dental selected </a:t>
            </a:r>
            <a:r>
              <a:rPr lang="en-US" sz="2400" dirty="0" err="1"/>
              <a:t>Amplifon</a:t>
            </a:r>
            <a:r>
              <a:rPr lang="en-US" sz="2400" dirty="0"/>
              <a:t> Hearing Health Care and </a:t>
            </a:r>
            <a:r>
              <a:rPr lang="en-US" sz="2400" dirty="0" err="1"/>
              <a:t>QualSight</a:t>
            </a:r>
            <a:r>
              <a:rPr lang="en-US" sz="2400" dirty="0"/>
              <a:t> to </a:t>
            </a:r>
            <a:r>
              <a:rPr lang="en-US" sz="2400"/>
              <a:t>offer enrollees </a:t>
            </a:r>
            <a:r>
              <a:rPr lang="en-US" sz="2400" dirty="0"/>
              <a:t>access to preferred pricing on hearing aid and LASIK services.</a:t>
            </a:r>
          </a:p>
        </p:txBody>
      </p:sp>
    </p:spTree>
    <p:extLst>
      <p:ext uri="{BB962C8B-B14F-4D97-AF65-F5344CB8AC3E}">
        <p14:creationId xmlns:p14="http://schemas.microsoft.com/office/powerpoint/2010/main" val="126778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74"/>
          <a:stretch/>
        </p:blipFill>
        <p:spPr>
          <a:xfrm>
            <a:off x="317500" y="2452023"/>
            <a:ext cx="4162546" cy="23998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Discounts on top hearing aid 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66% average savings off retail hearing aid pricing*</a:t>
            </a:r>
          </a:p>
          <a:p>
            <a:r>
              <a:rPr lang="en-US" dirty="0"/>
              <a:t>Choice of leading hearing aid brands</a:t>
            </a:r>
          </a:p>
          <a:p>
            <a:r>
              <a:rPr lang="en-US" dirty="0"/>
              <a:t>Thousands of hearing care providers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AMPLIFON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F4D89-72DD-C41B-CF97-B38F3429EED5}"/>
              </a:ext>
            </a:extLst>
          </p:cNvPr>
          <p:cNvSpPr txBox="1"/>
          <p:nvPr/>
        </p:nvSpPr>
        <p:spPr>
          <a:xfrm>
            <a:off x="2387005" y="5907374"/>
            <a:ext cx="4932726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B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MSRP analysis. Savings may vary.</a:t>
            </a:r>
          </a:p>
        </p:txBody>
      </p:sp>
    </p:spTree>
    <p:extLst>
      <p:ext uri="{BB962C8B-B14F-4D97-AF65-F5344CB8AC3E}">
        <p14:creationId xmlns:p14="http://schemas.microsoft.com/office/powerpoint/2010/main" val="403067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227"/>
          <a:stretch/>
        </p:blipFill>
        <p:spPr>
          <a:xfrm>
            <a:off x="320316" y="2490939"/>
            <a:ext cx="4159729" cy="23831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Preferred pricing on LASIK eye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Up to 35% off the national average price of Traditional LASIK*</a:t>
            </a:r>
            <a:endParaRPr lang="en-US" baseline="30000" dirty="0"/>
          </a:p>
          <a:p>
            <a:r>
              <a:rPr lang="en-US" dirty="0"/>
              <a:t>1,000+ LASIK locations</a:t>
            </a:r>
          </a:p>
          <a:p>
            <a:r>
              <a:rPr lang="en-US" dirty="0"/>
              <a:t>Credentialed surgeons have collectively performed 6.5 million+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QUALSIGHT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E2A08-E75D-AC56-1DD9-29758ED52119}"/>
              </a:ext>
            </a:extLst>
          </p:cNvPr>
          <p:cNvSpPr txBox="1"/>
          <p:nvPr/>
        </p:nvSpPr>
        <p:spPr>
          <a:xfrm>
            <a:off x="2260833" y="5912679"/>
            <a:ext cx="462233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compared to the reported overall national LASIK eye surgery cost by Market Scope LLC 2021. Discounts or savings may vary by provider.</a:t>
            </a:r>
          </a:p>
        </p:txBody>
      </p:sp>
    </p:spTree>
    <p:extLst>
      <p:ext uri="{BB962C8B-B14F-4D97-AF65-F5344CB8AC3E}">
        <p14:creationId xmlns:p14="http://schemas.microsoft.com/office/powerpoint/2010/main" val="160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Call or go online to get started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EASY FOR ENROLLEES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827307" y="2654564"/>
            <a:ext cx="2422525" cy="2409817"/>
          </a:xfrm>
          <a:prstGeom prst="rect">
            <a:avLst/>
          </a:prstGeom>
          <a:solidFill>
            <a:srgbClr val="D140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67BB49"/>
              </a:buClr>
            </a:pPr>
            <a:r>
              <a:rPr lang="en-US" dirty="0">
                <a:solidFill>
                  <a:srgbClr val="F2F2F2"/>
                </a:solidFill>
                <a:latin typeface="Calibri Light" charset="0"/>
              </a:rPr>
              <a:t>Enrollees contact </a:t>
            </a:r>
            <a:r>
              <a:rPr lang="en-US" dirty="0" err="1">
                <a:solidFill>
                  <a:srgbClr val="F2F2F2"/>
                </a:solidFill>
                <a:latin typeface="Calibri Light" charset="0"/>
              </a:rPr>
              <a:t>Amplifon</a:t>
            </a:r>
            <a:r>
              <a:rPr lang="en-US" dirty="0">
                <a:solidFill>
                  <a:srgbClr val="F2F2F2"/>
                </a:solidFill>
                <a:latin typeface="Calibri Light" charset="0"/>
              </a:rPr>
              <a:t> or </a:t>
            </a:r>
            <a:r>
              <a:rPr lang="en-US" dirty="0" err="1">
                <a:solidFill>
                  <a:srgbClr val="F2F2F2"/>
                </a:solidFill>
                <a:latin typeface="Calibri Light" charset="0"/>
              </a:rPr>
              <a:t>QualSight</a:t>
            </a:r>
            <a:r>
              <a:rPr lang="en-US" dirty="0">
                <a:solidFill>
                  <a:srgbClr val="F2F2F2"/>
                </a:solidFill>
                <a:latin typeface="Calibri Light" charset="0"/>
              </a:rPr>
              <a:t> directly (no extra work for you!)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8107" y="2654564"/>
            <a:ext cx="2420938" cy="2409817"/>
          </a:xfrm>
          <a:prstGeom prst="rect">
            <a:avLst/>
          </a:prstGeom>
          <a:solidFill>
            <a:srgbClr val="462A6D"/>
          </a:solidFill>
        </p:spPr>
        <p:txBody>
          <a:bodyPr anchor="ctr" anchorCtr="1"/>
          <a:lstStyle/>
          <a:p>
            <a:pPr algn="ctr">
              <a:lnSpc>
                <a:spcPct val="80000"/>
              </a:lnSpc>
              <a:buClr>
                <a:srgbClr val="67BB49"/>
              </a:buClr>
              <a:defRPr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rPr>
              <a:t>A representative walks enrollees through the program and coordinates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9382" y="2654564"/>
            <a:ext cx="2422525" cy="2409817"/>
          </a:xfrm>
          <a:prstGeom prst="rect">
            <a:avLst/>
          </a:prstGeom>
          <a:solidFill>
            <a:srgbClr val="009DBB"/>
          </a:solidFill>
        </p:spPr>
        <p:txBody>
          <a:bodyPr anchor="ctr" anchorCtr="1"/>
          <a:lstStyle/>
          <a:p>
            <a:pPr algn="ctr">
              <a:lnSpc>
                <a:spcPct val="80000"/>
              </a:lnSpc>
              <a:buClr>
                <a:srgbClr val="67BB49"/>
              </a:buClr>
              <a:defRPr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rPr>
              <a:t>Enrollees receive service at convenient locations nationwide</a:t>
            </a:r>
          </a:p>
        </p:txBody>
      </p:sp>
    </p:spTree>
    <p:extLst>
      <p:ext uri="{BB962C8B-B14F-4D97-AF65-F5344CB8AC3E}">
        <p14:creationId xmlns:p14="http://schemas.microsoft.com/office/powerpoint/2010/main" val="282056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14987EC3CE64E92DF2C4DA815138C" ma:contentTypeVersion="4" ma:contentTypeDescription="Create a new document." ma:contentTypeScope="" ma:versionID="12619f89aa462fa146a868e2a7050685">
  <xsd:schema xmlns:xsd="http://www.w3.org/2001/XMLSchema" xmlns:xs="http://www.w3.org/2001/XMLSchema" xmlns:p="http://schemas.microsoft.com/office/2006/metadata/properties" xmlns:ns2="7177a030-a009-4053-84b5-2577a5aac633" xmlns:ns3="76e6b5d0-f6b6-43dd-9bd8-d35823bb3ab3" targetNamespace="http://schemas.microsoft.com/office/2006/metadata/properties" ma:root="true" ma:fieldsID="9f8a1b725e69da013d872d198efdc74e" ns2:_="" ns3:_="">
    <xsd:import namespace="7177a030-a009-4053-84b5-2577a5aac633"/>
    <xsd:import namespace="76e6b5d0-f6b6-43dd-9bd8-d35823bb3a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a030-a009-4053-84b5-2577a5aac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6b5d0-f6b6-43dd-9bd8-d35823bb3a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5D4554-A8F4-4311-8BF9-D2339E12EF06}">
  <ds:schemaRefs>
    <ds:schemaRef ds:uri="http://schemas.microsoft.com/office/2006/metadata/properties"/>
    <ds:schemaRef ds:uri="http://schemas.microsoft.com/office/infopath/2007/PartnerControls"/>
    <ds:schemaRef ds:uri="ff4668ea-b086-410a-8d34-af787c8caedb"/>
    <ds:schemaRef ds:uri="6575a1aa-48f1-4aac-9e0a-44b42e6ca0cd"/>
    <ds:schemaRef ds:uri="76e6b5d0-f6b6-43dd-9bd8-d35823bb3ab3"/>
    <ds:schemaRef ds:uri="dd716846-4fc1-4a87-b914-84d42916c258"/>
    <ds:schemaRef ds:uri="4e7eb73a-d263-46e0-99dc-379dc1794678"/>
  </ds:schemaRefs>
</ds:datastoreItem>
</file>

<file path=customXml/itemProps2.xml><?xml version="1.0" encoding="utf-8"?>
<ds:datastoreItem xmlns:ds="http://schemas.openxmlformats.org/officeDocument/2006/customXml" ds:itemID="{A0018628-D6C2-4D97-8452-C1794B1A7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994E7-D8F0-4233-9166-FB259777FE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199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Delta Dental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LaRenzie Myers</dc:creator>
  <cp:lastModifiedBy>Peter Lee</cp:lastModifiedBy>
  <cp:revision>9</cp:revision>
  <dcterms:created xsi:type="dcterms:W3CDTF">2019-03-06T19:25:53Z</dcterms:created>
  <dcterms:modified xsi:type="dcterms:W3CDTF">2023-03-23T16:15:41Z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0x01010061114987EC3CE64E92DF2C4DA815138C</vt:lpwstr>
  </property>
  <property fmtid="{D5CDD505-2E9C-101B-9397-08002B2CF9AE}" pid="3" name="_dlc_DocIdItemGuid">
    <vt:lpwstr>4c9c64bb-fb23-4b16-a830-76c81bda3c39</vt:lpwstr>
  </property>
  <property fmtid="{D5CDD505-2E9C-101B-9397-08002B2CF9AE}" pid="4" name="Order">
    <vt:r8>2300</vt:r8>
  </property>
  <property fmtid="{D5CDD505-2E9C-101B-9397-08002B2CF9AE}" pid="5" name="MediaServiceImageTags">
    <vt:lpwstr/>
  </property>
</Properties>
</file>